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9"/>
    <p:restoredTop sz="94657"/>
  </p:normalViewPr>
  <p:slideViewPr>
    <p:cSldViewPr snapToGrid="0">
      <p:cViewPr varScale="1">
        <p:scale>
          <a:sx n="80" d="100"/>
          <a:sy n="80" d="100"/>
        </p:scale>
        <p:origin x="200" y="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jpg>
</file>

<file path=ppt/media/image2.jpeg>
</file>

<file path=ppt/media/image3.jpeg>
</file>

<file path=ppt/media/image4.jpeg>
</file>

<file path=ppt/media/image5.jpeg>
</file>

<file path=ppt/media/image6.jp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69D6FA-37FB-8F44-8EAC-D60843FAFB7F}" type="datetimeFigureOut">
              <a:rPr lang="en-US" smtClean="0"/>
              <a:t>12/15/24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9D067B-D027-8247-93FC-90EDEF44E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6255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9D067B-D027-8247-93FC-90EDEF44E2D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277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D284A420-F50C-4C2C-B88E-E6F4EF504B6E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93A6D2E-5228-4998-9E24-EFCCA024675E}"/>
              </a:ext>
            </a:extLst>
          </p:cNvPr>
          <p:cNvSpPr/>
          <p:nvPr/>
        </p:nvSpPr>
        <p:spPr>
          <a:xfrm>
            <a:off x="0" y="-2"/>
            <a:ext cx="12188952" cy="3567547"/>
          </a:xfrm>
          <a:prstGeom prst="rect">
            <a:avLst/>
          </a:prstGeom>
          <a:ln>
            <a:noFill/>
          </a:ln>
          <a:effectLst>
            <a:outerShdw blurRad="228600" dist="152400" dir="5460000" sx="95000" sy="95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9D878C-9930-44AF-AE18-FCA0DAE10D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1802" y="852055"/>
            <a:ext cx="10380572" cy="2581463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82D608-1F8D-47BB-B595-43B7BEACA9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1802" y="3754582"/>
            <a:ext cx="10380572" cy="2244436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D3C1DA-DAC9-422B-9450-54A7E03B3D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1EE12-F28E-4B03-A404-A8FCAE0F6316}" type="datetime1">
              <a:rPr lang="en-US" smtClean="0"/>
              <a:t>12/15/24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39A2B9-3E23-4C08-A5CE-698861210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12E61E-26F7-4369-8F2F-6D3CDF644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ADB48DB-8E25-4F2F-8C02-5B793937255F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32BA7E3-7313-49C8-A245-A85BDEB13EB3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62264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F69F7-12D5-40F0-88F0-33D60AEB0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5BB511-E79D-41D8-AF91-14A5C803FC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05DFA-4DAF-4B30-8032-503081AEA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B8189-0D9C-48A6-9FA3-862227B094CE}" type="datetime1">
              <a:rPr lang="en-US" smtClean="0"/>
              <a:t>12/15/24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34FBF5-16C0-46A0-916A-4910C1B61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626EA6-7E48-454C-887A-0EF3356F9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928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A312BAB-A07B-4FEA-8EB5-A7BD8B24C6D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245A432-7E52-48B5-A8BB-13EED592E35A}"/>
              </a:ext>
            </a:extLst>
          </p:cNvPr>
          <p:cNvSpPr/>
          <p:nvPr/>
        </p:nvSpPr>
        <p:spPr>
          <a:xfrm>
            <a:off x="7813964" y="0"/>
            <a:ext cx="4378036" cy="6858000"/>
          </a:xfrm>
          <a:prstGeom prst="rect">
            <a:avLst/>
          </a:prstGeom>
          <a:ln>
            <a:noFill/>
          </a:ln>
          <a:effectLst>
            <a:outerShdw blurRad="254000" dist="152400" dir="10680000" sx="95000" sy="95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56288B6-16BD-4DEE-9187-C78963ED1D8A}"/>
              </a:ext>
            </a:extLst>
          </p:cNvPr>
          <p:cNvCxnSpPr>
            <a:cxnSpLocks/>
          </p:cNvCxnSpPr>
          <p:nvPr/>
        </p:nvCxnSpPr>
        <p:spPr>
          <a:xfrm rot="16200000" flipH="1">
            <a:off x="10361537" y="120772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F9259F7B-ED77-4251-A424-93712C6F57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139544" y="872836"/>
            <a:ext cx="2521527" cy="5119256"/>
          </a:xfrm>
        </p:spPr>
        <p:txBody>
          <a:bodyPr vert="eaVert"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295692-9BD0-4EB9-B344-9A6945DB0B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56746" y="872836"/>
            <a:ext cx="6634169" cy="51192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128527-7CED-4CF3-A260-649685D2E6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9184" y="6236208"/>
            <a:ext cx="3037459" cy="365125"/>
          </a:xfrm>
        </p:spPr>
        <p:txBody>
          <a:bodyPr/>
          <a:lstStyle/>
          <a:p>
            <a:fld id="{26ADDCAE-6443-42C3-9C19-F95985500186}" type="datetime1">
              <a:rPr lang="en-US" smtClean="0"/>
              <a:t>12/15/24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517F65-E517-4B50-B559-FD7D59F3E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9184" y="237744"/>
            <a:ext cx="3581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D40B7-46EE-49D9-BE89-7E101F80A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2840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05031BF-2EA5-4128-B6AF-2D0F5A101095}"/>
              </a:ext>
            </a:extLst>
          </p:cNvPr>
          <p:cNvCxnSpPr>
            <a:cxnSpLocks/>
          </p:cNvCxnSpPr>
          <p:nvPr/>
        </p:nvCxnSpPr>
        <p:spPr>
          <a:xfrm rot="16200000" flipH="1">
            <a:off x="10361537" y="120772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8019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62CCA-8D32-44C3-809A-54D0245B8A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858982"/>
            <a:ext cx="10380573" cy="143227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689041-349C-49F8-B155-6F58628737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799" y="2750126"/>
            <a:ext cx="10381205" cy="32617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35E088-72B1-425B-B53B-81B134826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2799E-EB8E-4038-8063-81BB57C732D4}" type="datetime1">
              <a:rPr lang="en-US" smtClean="0"/>
              <a:t>12/15/24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180451-8BF9-48B2-8E6A-9E15C8335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8196E-3A76-4417-BFD8-4400D16E0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006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CFB183B-99B9-4420-AB2D-07056851052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6DF62B9-1876-4EEB-929D-B46F98265E34}"/>
              </a:ext>
            </a:extLst>
          </p:cNvPr>
          <p:cNvSpPr/>
          <p:nvPr/>
        </p:nvSpPr>
        <p:spPr>
          <a:xfrm>
            <a:off x="0" y="-2"/>
            <a:ext cx="12192000" cy="3862064"/>
          </a:xfrm>
          <a:prstGeom prst="rect">
            <a:avLst/>
          </a:prstGeom>
          <a:ln>
            <a:noFill/>
          </a:ln>
          <a:effectLst>
            <a:outerShdw blurRad="203200" dist="127000" dir="5460000" sx="96000" sy="96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5F0E4DD-839A-4BD2-B5FA-FF319E87D037}"/>
              </a:ext>
            </a:extLst>
          </p:cNvPr>
          <p:cNvCxnSpPr>
            <a:cxnSpLocks/>
          </p:cNvCxnSpPr>
          <p:nvPr/>
        </p:nvCxnSpPr>
        <p:spPr>
          <a:xfrm>
            <a:off x="11668155" y="852056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7692C2FB-E558-4132-AAF5-EFCED0144B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852056"/>
            <a:ext cx="10380572" cy="257694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A20424-DA4E-467F-AC0A-D44192A54F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1797" y="4202832"/>
            <a:ext cx="10395116" cy="178926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B39F9C-ADA9-4225-9D74-193A8894ED7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32481" y="6236208"/>
            <a:ext cx="3037459" cy="365125"/>
          </a:xfrm>
        </p:spPr>
        <p:txBody>
          <a:bodyPr/>
          <a:lstStyle/>
          <a:p>
            <a:fld id="{217A73C3-B243-44D3-809D-EF8FDFBD85D4}" type="datetime1">
              <a:rPr lang="en-US" smtClean="0"/>
              <a:t>12/15/24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057DEC-B96B-4D69-8B62-5156FDA6D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2481" y="237744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BF4AC1-9934-43DC-B9AC-322612A74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89782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CBDA60A-39CD-41D4-8AE5-0FB7FD78559C}"/>
              </a:ext>
            </a:extLst>
          </p:cNvPr>
          <p:cNvCxnSpPr>
            <a:cxnSpLocks/>
          </p:cNvCxnSpPr>
          <p:nvPr/>
        </p:nvCxnSpPr>
        <p:spPr>
          <a:xfrm>
            <a:off x="11668155" y="852056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286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CAF84-4A19-4D9A-9B82-46BCBED4F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858982"/>
            <a:ext cx="10380573" cy="143227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A373DD-26AC-4E69-A17C-538D9C7C68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1800" y="2833255"/>
            <a:ext cx="5045281" cy="3165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D30C23-A75F-45DF-BCCF-760C533AC7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7092" y="2833255"/>
            <a:ext cx="5045281" cy="3165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2C3974-73EC-4F1B-9E92-0E279ABEE5C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32481" y="6236208"/>
            <a:ext cx="3037459" cy="365125"/>
          </a:xfrm>
        </p:spPr>
        <p:txBody>
          <a:bodyPr/>
          <a:lstStyle/>
          <a:p>
            <a:fld id="{C9B6D3E3-28E2-4380-A113-67698215C5F8}" type="datetime1">
              <a:rPr lang="en-US" smtClean="0"/>
              <a:t>12/15/24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70B3F2-3F28-42A3-9701-A6F01F1B1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2481" y="237744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E7A2FC-50E7-4972-9F28-E3AC4EF93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89782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914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65F85-77E6-4F6D-9FFA-5D76201B1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2" y="872836"/>
            <a:ext cx="10380572" cy="14270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6C0DAE-58D1-45D9-9FC4-B0864E332C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1801" y="2713326"/>
            <a:ext cx="5023424" cy="823912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u="none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1E63D7-9812-4EA1-A0A2-14D974311F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1801" y="3706091"/>
            <a:ext cx="5023424" cy="23344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C5055B-04A0-47D3-90ED-135025F857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94211" y="2713326"/>
            <a:ext cx="5048163" cy="823912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u="none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936E6E-8F64-49E6-B57C-86CF92D168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94211" y="3706091"/>
            <a:ext cx="5048163" cy="23344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FFBEAD-2827-40DA-8338-2D691325F1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32481" y="6236208"/>
            <a:ext cx="3037459" cy="365125"/>
          </a:xfrm>
        </p:spPr>
        <p:txBody>
          <a:bodyPr/>
          <a:lstStyle/>
          <a:p>
            <a:fld id="{A9EFCB61-04AD-47C9-BF79-2BD8B9CEC07A}" type="datetime1">
              <a:rPr lang="en-US" smtClean="0"/>
              <a:t>12/15/24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F34B88D-9C6E-4A88-985C-3ED5057A1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2481" y="237744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0B6A32-2D15-425F-B6A9-146AFB5C1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89782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8454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81B7C-9BD5-4CF8-BAEB-A6CB78DA2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85F1D3-3353-4FC6-8854-51B0BFFD6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35E0C-D585-492F-8146-7493F4086301}" type="datetime1">
              <a:rPr lang="en-US" smtClean="0"/>
              <a:t>12/15/24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226CE6-6BEB-46DB-BD4B-9B8AE89A1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81BCCC-8B3F-40B3-91D5-52E53B2AA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3551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2C0FBB6-4CCA-4358-9DD5-CDF2173E63C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902559A-671A-4FDE-82C3-1CF8CFCF1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48390-48B5-49AB-B019-A7C8FB8C31F6}" type="datetime1">
              <a:rPr lang="en-US" smtClean="0"/>
              <a:t>12/15/24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8A14275-250D-437E-BAF1-5BB3CDE64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D93BDE-2A52-4AA7-B222-0F25570EB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E6B771E-DDF7-430C-9462-BA1D3742C84E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33909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DF9A0B00-F6ED-4C3A-97DC-C2AF9D62EE8B}"/>
              </a:ext>
            </a:extLst>
          </p:cNvPr>
          <p:cNvSpPr/>
          <p:nvPr/>
        </p:nvSpPr>
        <p:spPr>
          <a:xfrm>
            <a:off x="79067" y="0"/>
            <a:ext cx="4998624" cy="6858000"/>
          </a:xfrm>
          <a:prstGeom prst="rect">
            <a:avLst/>
          </a:prstGeom>
          <a:ln>
            <a:noFill/>
          </a:ln>
          <a:effectLst>
            <a:outerShdw blurRad="228600" dist="114300" dir="21540000" sx="96000" sy="96000" algn="t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3" name="Rectangle 122">
            <a:extLst>
              <a:ext uri="{FF2B5EF4-FFF2-40B4-BE49-F238E27FC236}">
                <a16:creationId xmlns:a16="http://schemas.microsoft.com/office/drawing/2014/main" id="{3B025FD9-B9EF-4F5C-B67D-3485253B7A6A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7F545CD-A200-4C66-BF9A-9B839D0CE648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ln>
            <a:noFill/>
          </a:ln>
          <a:effectLst>
            <a:outerShdw blurRad="228600" dist="152400" dir="21540000" sx="96000" sy="96000" algn="t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110916-EEE9-418C-B24A-EC09A6D22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0537" y="872836"/>
            <a:ext cx="4560525" cy="2281050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C3A0F4-FD98-409E-B41A-5F4352C6A8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1781" y="872837"/>
            <a:ext cx="4520593" cy="5140036"/>
          </a:xfrm>
        </p:spPr>
        <p:txBody>
          <a:bodyPr>
            <a:normAutofit/>
          </a:bodyPr>
          <a:lstStyle>
            <a:lvl1pPr algn="l">
              <a:defRPr sz="2800"/>
            </a:lvl1pPr>
            <a:lvl2pPr algn="l">
              <a:defRPr sz="2400"/>
            </a:lvl2pPr>
            <a:lvl3pPr algn="l">
              <a:defRPr sz="2000"/>
            </a:lvl3pPr>
            <a:lvl4pPr algn="l">
              <a:defRPr sz="1800"/>
            </a:lvl4pPr>
            <a:lvl5pPr algn="l"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FABF6F-6E7C-4B3F-B205-09361DA589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0537" y="3442854"/>
            <a:ext cx="4560525" cy="2576945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25198D-8500-4277-AA5D-3C3D8FDDCF4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9184" y="6236208"/>
            <a:ext cx="3037459" cy="365125"/>
          </a:xfrm>
        </p:spPr>
        <p:txBody>
          <a:bodyPr/>
          <a:lstStyle/>
          <a:p>
            <a:fld id="{962E767E-8A14-4E70-91B9-2101CBC4D7BD}" type="datetime1">
              <a:rPr lang="en-US" smtClean="0"/>
              <a:t>12/15/24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8D219F-027A-4632-9FB0-BD098D569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9184" y="237744"/>
            <a:ext cx="3792532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30C82B-C7DC-434D-8768-DE9D11767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2840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A8CCC603-9605-46C8-9034-8DAE6AC40DD9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CBBF1D9-8F8F-45A3-BDB4-952D0FB20A4D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7327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2" name="Rectangle 71">
            <a:extLst>
              <a:ext uri="{FF2B5EF4-FFF2-40B4-BE49-F238E27FC236}">
                <a16:creationId xmlns:a16="http://schemas.microsoft.com/office/drawing/2014/main" id="{CBEB8797-B080-41A6-B14E-8DC7F0F27E4E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C6C7272-A552-46B3-992F-F5ADD5AA2443}"/>
              </a:ext>
            </a:extLst>
          </p:cNvPr>
          <p:cNvSpPr/>
          <p:nvPr/>
        </p:nvSpPr>
        <p:spPr>
          <a:xfrm>
            <a:off x="-1" y="0"/>
            <a:ext cx="6087677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dist="152400" dir="21540000" sx="96000" sy="96000" algn="t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5F6AD1-1E6C-46AF-8431-6627180FF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8733" y="858981"/>
            <a:ext cx="4556749" cy="2281052"/>
          </a:xfrm>
        </p:spPr>
        <p:txBody>
          <a:bodyPr anchor="b"/>
          <a:lstStyle>
            <a:lvl1pPr>
              <a:defRPr lang="en-US" sz="36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88A91F9-760E-4CF4-8A03-FA1482C35E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559826" y="865909"/>
            <a:ext cx="4582548" cy="512618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49A9D5-BA6E-4C4A-88A0-5BB86958B8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8733" y="3429000"/>
            <a:ext cx="4556749" cy="2590800"/>
          </a:xfrm>
        </p:spPr>
        <p:txBody>
          <a:bodyPr/>
          <a:lstStyle>
            <a:lvl1pPr marL="0" indent="0">
              <a:buNone/>
              <a:def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56899E-70A1-4EFB-87EC-6C4F3BC0360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9184" y="6236208"/>
            <a:ext cx="3037459" cy="365125"/>
          </a:xfrm>
        </p:spPr>
        <p:txBody>
          <a:bodyPr/>
          <a:lstStyle/>
          <a:p>
            <a:fld id="{01AF0C4B-5A4A-45CA-ABEC-10F107160D33}" type="datetime1">
              <a:rPr lang="en-US" smtClean="0"/>
              <a:t>12/15/24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C34B05-4931-4BC8-BD43-9E6B944B3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9184" y="237744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ABE5D-7EA4-4D33-B23E-52E640CBF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2840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DF0DB5EA-94EC-4DB5-B8E5-B454005C1552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699FF82-B951-46E6-AEA7-0993C867FB6D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67855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38E7D36-B1C9-463C-983F-AEA5810A60D0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7B9A221-B33F-47C2-85FF-2C8F363D797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D0E0EF1-7626-4514-9337-271DD661B1E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5" name="Rectangle 64">
            <a:extLst>
              <a:ext uri="{FF2B5EF4-FFF2-40B4-BE49-F238E27FC236}">
                <a16:creationId xmlns:a16="http://schemas.microsoft.com/office/drawing/2014/main" id="{5F0B1492-9A00-4F80-8771-0BB2C2C4353C}"/>
              </a:ext>
            </a:extLst>
          </p:cNvPr>
          <p:cNvSpPr/>
          <p:nvPr/>
        </p:nvSpPr>
        <p:spPr>
          <a:xfrm>
            <a:off x="0" y="-2"/>
            <a:ext cx="12188952" cy="2544415"/>
          </a:xfrm>
          <a:prstGeom prst="rect">
            <a:avLst/>
          </a:prstGeom>
          <a:ln>
            <a:noFill/>
          </a:ln>
          <a:effectLst>
            <a:outerShdw blurRad="190500" dist="127000" dir="5460000" sx="94000" sy="94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462805-4F8E-44FE-905C-2C3F1A2B3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858982"/>
            <a:ext cx="10380573" cy="14322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45021C-0380-49AA-ADA1-A8B473FBF5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1799" y="2750126"/>
            <a:ext cx="10381205" cy="32617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7A2409-F298-40BF-BFAC-65A3E71D29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32481" y="624007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6989806E-8E94-473C-AEE7-BE6F15F85533}" type="datetime1">
              <a:rPr lang="en-US" smtClean="0"/>
              <a:t>12/15/24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4799D8-4DBF-4BB2-8D2B-65592ADC90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2481" y="23619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F99666-11C3-48A1-966C-439EBF9D9A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89782" y="235881"/>
            <a:ext cx="756746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1400" b="1" kern="1200" smtClean="0">
                <a:solidFill>
                  <a:schemeClr val="tx1"/>
                </a:solidFill>
                <a:latin typeface="Bierstadt" panose="020B0504020202020204" pitchFamily="34" charset="0"/>
                <a:ea typeface="+mn-ea"/>
                <a:cs typeface="+mn-cs"/>
              </a:defRPr>
            </a:lvl1pPr>
          </a:lstStyle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7FAC7B62-8ACC-41ED-80AB-8D1CDF38B9E4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45FF525-9A83-4625-99D9-B267BDE077E7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8467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7" r:id="rId6"/>
    <p:sldLayoutId id="2147483732" r:id="rId7"/>
    <p:sldLayoutId id="2147483733" r:id="rId8"/>
    <p:sldLayoutId id="2147483734" r:id="rId9"/>
    <p:sldLayoutId id="2147483736" r:id="rId10"/>
    <p:sldLayoutId id="2147483735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et.assembla.com/blog/source-code-security/" TargetMode="External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snyk.io/articles/securing-source-code-repositories/" TargetMode="External"/><Relationship Id="rId4" Type="http://schemas.openxmlformats.org/officeDocument/2006/relationships/hyperlink" Target="https://docs.github.com/en/code-security/getting-started/quickstart-for-securing-your-repository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16B8BE-41B7-BB49-F690-AF37E354A2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80233" y="2579129"/>
            <a:ext cx="4709550" cy="3433149"/>
          </a:xfrm>
        </p:spPr>
        <p:txBody>
          <a:bodyPr anchor="ctr">
            <a:normAutofit/>
          </a:bodyPr>
          <a:lstStyle/>
          <a:p>
            <a:r>
              <a:rPr lang="en-US" sz="1800" dirty="0"/>
              <a:t>Emmanuel Diaz</a:t>
            </a:r>
            <a:br>
              <a:rPr lang="en-US" sz="1800" dirty="0"/>
            </a:br>
            <a:r>
              <a:rPr lang="en-US" sz="1800" dirty="0"/>
              <a:t>CSD380 Module 11.2 Assignment</a:t>
            </a:r>
            <a:br>
              <a:rPr lang="en-US" sz="1800" dirty="0"/>
            </a:br>
            <a:r>
              <a:rPr lang="en-US" sz="1800" dirty="0"/>
              <a:t>Prof. Adam Bailey</a:t>
            </a:r>
            <a:br>
              <a:rPr lang="en-US" sz="1800" dirty="0"/>
            </a:br>
            <a:endParaRPr lang="en-US" sz="1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ACE7FD-9600-16D5-BBE0-6513D4A5A0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84796" y="293427"/>
            <a:ext cx="4452371" cy="1392072"/>
          </a:xfrm>
        </p:spPr>
        <p:txBody>
          <a:bodyPr anchor="b">
            <a:normAutofit/>
          </a:bodyPr>
          <a:lstStyle/>
          <a:p>
            <a:r>
              <a:rPr lang="en-US" b="1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Security Controls in Shared Source Code Repositories</a:t>
            </a:r>
            <a:endParaRPr lang="en-US" dirty="0"/>
          </a:p>
        </p:txBody>
      </p:sp>
      <p:pic>
        <p:nvPicPr>
          <p:cNvPr id="4" name="Picture 3" descr="Jigsaw puzzles in plastic figures">
            <a:extLst>
              <a:ext uri="{FF2B5EF4-FFF2-40B4-BE49-F238E27FC236}">
                <a16:creationId xmlns:a16="http://schemas.microsoft.com/office/drawing/2014/main" id="{9382FC87-18B5-571B-9243-8256EC0FDB5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1306" r="17138"/>
          <a:stretch/>
        </p:blipFill>
        <p:spPr>
          <a:xfrm>
            <a:off x="20" y="-1"/>
            <a:ext cx="6095978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3684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Slide Background">
            <a:extLst>
              <a:ext uri="{FF2B5EF4-FFF2-40B4-BE49-F238E27FC236}">
                <a16:creationId xmlns:a16="http://schemas.microsoft.com/office/drawing/2014/main" id="{B210AC1D-4063-4C6E-9528-FA9C4C0C18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2F8C595-E68C-4306-AED8-DC7826A0A5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144310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77ED0F-2A15-5BFD-1E1A-351D56D0DB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8582" y="858983"/>
            <a:ext cx="3968783" cy="2021378"/>
          </a:xfrm>
        </p:spPr>
        <p:txBody>
          <a:bodyPr>
            <a:normAutofit/>
          </a:bodyPr>
          <a:lstStyle/>
          <a:p>
            <a:r>
              <a:rPr lang="en-US" sz="4800"/>
              <a:t>Sources:</a:t>
            </a:r>
            <a:br>
              <a:rPr lang="en-US" sz="4800"/>
            </a:br>
            <a:endParaRPr lang="en-US" sz="4800"/>
          </a:p>
        </p:txBody>
      </p:sp>
      <p:pic>
        <p:nvPicPr>
          <p:cNvPr id="5" name="Picture 4" descr="Woman holding book in library">
            <a:extLst>
              <a:ext uri="{FF2B5EF4-FFF2-40B4-BE49-F238E27FC236}">
                <a16:creationId xmlns:a16="http://schemas.microsoft.com/office/drawing/2014/main" id="{5A228324-3991-2824-79B2-F6BEA0FAD7A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149" r="23802" b="-2"/>
          <a:stretch/>
        </p:blipFill>
        <p:spPr>
          <a:xfrm>
            <a:off x="-1" y="-2"/>
            <a:ext cx="6374929" cy="685800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B7AF4A-0B32-50C4-62FE-C52C36B3DB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88582" y="3282696"/>
            <a:ext cx="3968783" cy="2957383"/>
          </a:xfrm>
        </p:spPr>
        <p:txBody>
          <a:bodyPr anchor="ctr">
            <a:normAutofit/>
          </a:bodyPr>
          <a:lstStyle/>
          <a:p>
            <a:pPr marL="0" marR="0">
              <a:lnSpc>
                <a:spcPct val="100000"/>
              </a:lnSpc>
            </a:pPr>
            <a:r>
              <a:rPr lang="en-US" sz="1700" u="sng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hlinkClick r:id="rId3"/>
              </a:rPr>
              <a:t>https://get.assembla.com/blog/source-code-security/</a:t>
            </a:r>
            <a:endParaRPr lang="en-US" sz="1700" kern="10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0000"/>
              </a:lnSpc>
            </a:pPr>
            <a:r>
              <a:rPr lang="en-US" sz="17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</a:p>
          <a:p>
            <a:pPr marL="0" marR="0">
              <a:lnSpc>
                <a:spcPct val="100000"/>
              </a:lnSpc>
            </a:pPr>
            <a:r>
              <a:rPr lang="en-US" sz="1700" u="sng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hlinkClick r:id="rId4"/>
              </a:rPr>
              <a:t>https://docs.github.com/en/code-security/getting-started/quickstart-for-securing-your-repository</a:t>
            </a:r>
            <a:endParaRPr lang="en-US" sz="1700" kern="10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0000"/>
              </a:lnSpc>
            </a:pPr>
            <a:r>
              <a:rPr lang="en-US" sz="17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</a:p>
          <a:p>
            <a:pPr marL="0" marR="0">
              <a:lnSpc>
                <a:spcPct val="100000"/>
              </a:lnSpc>
            </a:pPr>
            <a:r>
              <a:rPr lang="en-US" sz="1700" u="sng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hlinkClick r:id="rId5"/>
              </a:rPr>
              <a:t>https://snyk.io/articles/securing-source-code-repositories/</a:t>
            </a:r>
            <a:endParaRPr lang="en-US" sz="1700" kern="10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endParaRPr lang="en-US" sz="170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58B1629-F209-47B0-BA59-6BD937DBB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88640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4A99A-283B-E732-D11D-76ECEE8185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8582" y="858983"/>
            <a:ext cx="3968783" cy="2021378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>
                <a:latin typeface="Aptos" panose="020B0004020202020204" pitchFamily="34" charset="0"/>
              </a:rPr>
              <a:t>Securing Code Repositories: Why it matters?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A9BEAB-4536-90A7-3077-7E4F408BB6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88582" y="3282696"/>
            <a:ext cx="3968783" cy="2957383"/>
          </a:xfrm>
        </p:spPr>
        <p:txBody>
          <a:bodyPr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400" dirty="0">
                <a:latin typeface="Aptos" panose="020B0004020202020204" pitchFamily="34" charset="0"/>
              </a:rPr>
              <a:t>Source code is the backbone of any software project, but this also makes it the primary target for attackers.</a:t>
            </a:r>
          </a:p>
          <a:p>
            <a:pPr>
              <a:lnSpc>
                <a:spcPct val="100000"/>
              </a:lnSpc>
            </a:pPr>
            <a:r>
              <a:rPr lang="en-US" sz="1400" dirty="0">
                <a:latin typeface="Aptos" panose="020B0004020202020204" pitchFamily="34" charset="0"/>
              </a:rPr>
              <a:t>A breach can:</a:t>
            </a:r>
          </a:p>
          <a:p>
            <a:pPr marL="123825" marR="0" indent="-123825">
              <a:lnSpc>
                <a:spcPct val="100000"/>
              </a:lnSpc>
              <a:spcBef>
                <a:spcPts val="900"/>
              </a:spcBef>
            </a:pPr>
            <a:r>
              <a:rPr lang="en-US" sz="140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1400" b="0" i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• Lead to </a:t>
            </a:r>
            <a:r>
              <a:rPr lang="en-US" sz="1400" b="1" i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 leaks</a:t>
            </a:r>
            <a:r>
              <a:rPr lang="en-US" sz="1400" b="0" i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and compliance failures.</a:t>
            </a:r>
            <a:endParaRPr lang="en-US" sz="1400" dirty="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3825" marR="0" indent="-123825">
              <a:lnSpc>
                <a:spcPct val="100000"/>
              </a:lnSpc>
              <a:spcBef>
                <a:spcPts val="900"/>
              </a:spcBef>
            </a:pPr>
            <a:r>
              <a:rPr lang="en-US" sz="140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1400" b="0" i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• Introduce </a:t>
            </a:r>
            <a:r>
              <a:rPr lang="en-US" sz="1400" b="1" i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malicious code</a:t>
            </a:r>
            <a:r>
              <a:rPr lang="en-US" sz="1400" b="0" i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into the product.</a:t>
            </a:r>
            <a:endParaRPr lang="en-US" sz="1400" dirty="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3825" marR="0" indent="-123825">
              <a:lnSpc>
                <a:spcPct val="100000"/>
              </a:lnSpc>
              <a:spcBef>
                <a:spcPts val="900"/>
              </a:spcBef>
            </a:pPr>
            <a:r>
              <a:rPr lang="en-US" sz="140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1400" b="0" i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•</a:t>
            </a:r>
            <a:r>
              <a:rPr lang="en-US" sz="1400" b="0" i="0" dirty="0"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i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Undermine </a:t>
            </a:r>
            <a:r>
              <a:rPr lang="en-US" sz="1400" b="1" i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team productivity</a:t>
            </a:r>
            <a:r>
              <a:rPr lang="en-US" sz="1400" b="0" i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if the integrity of the repository is compromised.</a:t>
            </a:r>
          </a:p>
          <a:p>
            <a:pPr marL="15875" marR="0" indent="-15875">
              <a:lnSpc>
                <a:spcPct val="100000"/>
              </a:lnSpc>
              <a:spcBef>
                <a:spcPts val="900"/>
              </a:spcBef>
            </a:pPr>
            <a:r>
              <a:rPr lang="en-US" sz="140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Thoughtful</a:t>
            </a:r>
            <a:r>
              <a:rPr lang="en-US" sz="1400" dirty="0"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security controls are key to protect work and build trust with stakeholders.</a:t>
            </a:r>
            <a:endParaRPr lang="en-US" sz="1400" dirty="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endParaRPr lang="en-US" sz="1400" dirty="0"/>
          </a:p>
        </p:txBody>
      </p:sp>
      <p:pic>
        <p:nvPicPr>
          <p:cNvPr id="5" name="Picture 4" descr="Computer script on a screen">
            <a:extLst>
              <a:ext uri="{FF2B5EF4-FFF2-40B4-BE49-F238E27FC236}">
                <a16:creationId xmlns:a16="http://schemas.microsoft.com/office/drawing/2014/main" id="{E9CCAF33-C34E-697C-D231-6A8BC35B1CB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7951" b="-2"/>
          <a:stretch/>
        </p:blipFill>
        <p:spPr>
          <a:xfrm>
            <a:off x="-1" y="-2"/>
            <a:ext cx="6374929" cy="685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9153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eople at the meeting desk">
            <a:extLst>
              <a:ext uri="{FF2B5EF4-FFF2-40B4-BE49-F238E27FC236}">
                <a16:creationId xmlns:a16="http://schemas.microsoft.com/office/drawing/2014/main" id="{F1F58DE8-0CCA-87A2-E372-06355344D53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2416" r="21818" b="-1"/>
          <a:stretch/>
        </p:blipFill>
        <p:spPr>
          <a:xfrm>
            <a:off x="20" y="2284809"/>
            <a:ext cx="5346777" cy="457319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57CBAE0-B968-9D2B-9543-621ED4824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858983"/>
            <a:ext cx="9906799" cy="1161594"/>
          </a:xfrm>
        </p:spPr>
        <p:txBody>
          <a:bodyPr>
            <a:normAutofit/>
          </a:bodyPr>
          <a:lstStyle/>
          <a:p>
            <a:r>
              <a:rPr lang="en-US" dirty="0"/>
              <a:t>Managing </a:t>
            </a:r>
            <a:r>
              <a:rPr lang="en-US" dirty="0">
                <a:latin typeface="Aptos" panose="020B0004020202020204" pitchFamily="34" charset="0"/>
              </a:rPr>
              <a:t>Access</a:t>
            </a:r>
            <a:r>
              <a:rPr lang="en-US" dirty="0"/>
              <a:t>: Who needs 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B2424F-4B80-4980-7DC6-967AE24800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97512" y="2638498"/>
            <a:ext cx="5111222" cy="3601581"/>
          </a:xfrm>
        </p:spPr>
        <p:txBody>
          <a:bodyPr anchor="ctr">
            <a:normAutofit/>
          </a:bodyPr>
          <a:lstStyle/>
          <a:p>
            <a:pPr marL="0" marR="0">
              <a:lnSpc>
                <a:spcPct val="100000"/>
              </a:lnSpc>
            </a:pPr>
            <a:r>
              <a:rPr lang="en-US" sz="1500" b="0" i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Not everyone on the team needs full access to everything. To stay secure:</a:t>
            </a:r>
            <a:endParaRPr lang="en-US" sz="150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3825" marR="0" indent="-123825">
              <a:lnSpc>
                <a:spcPct val="100000"/>
              </a:lnSpc>
              <a:spcBef>
                <a:spcPts val="900"/>
              </a:spcBef>
            </a:pPr>
            <a:r>
              <a:rPr lang="en-US" sz="150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1500" b="0" i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• Use </a:t>
            </a:r>
            <a:r>
              <a:rPr lang="en-US" sz="1500" b="1" i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role-based access control</a:t>
            </a:r>
            <a:r>
              <a:rPr lang="en-US" sz="1500" b="0" i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(RBAC) to give each user the level of access they need without compromising othe</a:t>
            </a:r>
            <a:r>
              <a:rPr lang="en-US" sz="1500"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 areas by giving unnecessary access</a:t>
            </a:r>
            <a:r>
              <a:rPr lang="en-US" sz="1500" b="0" i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50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3825" marR="0" indent="-123825">
              <a:lnSpc>
                <a:spcPct val="100000"/>
              </a:lnSpc>
              <a:spcBef>
                <a:spcPts val="900"/>
              </a:spcBef>
            </a:pPr>
            <a:r>
              <a:rPr lang="en-US" sz="150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1500" b="0" i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• Enable </a:t>
            </a:r>
            <a:r>
              <a:rPr lang="en-US" sz="1500" b="1" i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multi-factor authentication</a:t>
            </a:r>
            <a:r>
              <a:rPr lang="en-US" sz="1500" b="0" i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(MFA) to protect against compromised credentials.</a:t>
            </a:r>
            <a:endParaRPr lang="en-US" sz="150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3825" marR="0" indent="-123825">
              <a:lnSpc>
                <a:spcPct val="100000"/>
              </a:lnSpc>
              <a:spcBef>
                <a:spcPts val="900"/>
              </a:spcBef>
            </a:pPr>
            <a:r>
              <a:rPr lang="en-US" sz="150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1500" b="0" i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•</a:t>
            </a:r>
            <a:r>
              <a:rPr lang="en-US" sz="1500" b="0" i="0"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b="0" i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Regularly audit permissions to spot outdated or excessive access.</a:t>
            </a:r>
          </a:p>
          <a:p>
            <a:pPr marL="123825" marR="0" indent="-123825">
              <a:lnSpc>
                <a:spcPct val="100000"/>
              </a:lnSpc>
              <a:spcBef>
                <a:spcPts val="900"/>
              </a:spcBef>
            </a:pPr>
            <a:endParaRPr lang="en-US" sz="1500"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3825" marR="0" indent="-123825">
              <a:lnSpc>
                <a:spcPct val="100000"/>
              </a:lnSpc>
              <a:spcBef>
                <a:spcPts val="900"/>
              </a:spcBef>
            </a:pPr>
            <a:r>
              <a:rPr lang="en-US" sz="1500"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It’s easier to protect what matters if everyone has the right access.</a:t>
            </a:r>
            <a:endParaRPr lang="en-US" sz="150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endParaRPr lang="en-US" sz="1500"/>
          </a:p>
        </p:txBody>
      </p:sp>
    </p:spTree>
    <p:extLst>
      <p:ext uri="{BB962C8B-B14F-4D97-AF65-F5344CB8AC3E}">
        <p14:creationId xmlns:p14="http://schemas.microsoft.com/office/powerpoint/2010/main" val="27371478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113BD-D9B9-965F-2E7D-F952E8182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8582" y="858983"/>
            <a:ext cx="3968783" cy="2021378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/>
              <a:t>Setting up Security with Repositories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FAF36C-7CD1-AAA9-2BD2-3A66EC52C3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88582" y="3282696"/>
            <a:ext cx="3968783" cy="2957383"/>
          </a:xfrm>
        </p:spPr>
        <p:txBody>
          <a:bodyPr anchor="ctr">
            <a:normAutofit/>
          </a:bodyPr>
          <a:lstStyle/>
          <a:p>
            <a:pPr marL="12700" marR="0" indent="-12700">
              <a:lnSpc>
                <a:spcPct val="100000"/>
              </a:lnSpc>
              <a:spcBef>
                <a:spcPts val="900"/>
              </a:spcBef>
            </a:pPr>
            <a:r>
              <a:rPr lang="en-US" sz="1200" b="0" i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way repositories are set can make all the difference.</a:t>
            </a:r>
          </a:p>
          <a:p>
            <a:pPr marL="12700" marR="0" indent="-12700">
              <a:lnSpc>
                <a:spcPct val="100000"/>
              </a:lnSpc>
              <a:spcBef>
                <a:spcPts val="900"/>
              </a:spcBef>
            </a:pPr>
            <a:endParaRPr lang="en-US" sz="1200" b="0" i="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04813" marR="0">
              <a:lnSpc>
                <a:spcPct val="100000"/>
              </a:lnSpc>
              <a:spcBef>
                <a:spcPts val="900"/>
              </a:spcBef>
            </a:pPr>
            <a:r>
              <a:rPr lang="en-US" sz="1200" b="0" i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• Start with </a:t>
            </a:r>
            <a:r>
              <a:rPr lang="en-US" sz="1200" b="1" i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private repositories</a:t>
            </a:r>
            <a:r>
              <a:rPr lang="en-US" sz="1200" b="0" i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for sensitive projects.</a:t>
            </a:r>
            <a:endParaRPr lang="en-US" sz="120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04813" marR="0">
              <a:lnSpc>
                <a:spcPct val="100000"/>
              </a:lnSpc>
              <a:spcBef>
                <a:spcPts val="900"/>
              </a:spcBef>
            </a:pPr>
            <a:r>
              <a:rPr lang="en-US" sz="1200" b="0" i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• Use </a:t>
            </a:r>
            <a:r>
              <a:rPr lang="en-US" sz="1200" b="1" i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branch protections</a:t>
            </a:r>
            <a:r>
              <a:rPr lang="en-US" sz="1200" b="0" i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to keep your main branches safe.</a:t>
            </a:r>
            <a:endParaRPr lang="en-US" sz="120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04813" marR="0">
              <a:lnSpc>
                <a:spcPct val="100000"/>
              </a:lnSpc>
              <a:spcBef>
                <a:spcPts val="900"/>
              </a:spcBef>
            </a:pPr>
            <a:r>
              <a:rPr lang="en-US" sz="1200" b="0" i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• Require pull requests and code reviews before merging.</a:t>
            </a:r>
            <a:endParaRPr lang="en-US" sz="120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04813" marR="0">
              <a:lnSpc>
                <a:spcPct val="100000"/>
              </a:lnSpc>
              <a:spcBef>
                <a:spcPts val="900"/>
              </a:spcBef>
            </a:pPr>
            <a:r>
              <a:rPr lang="en-US" sz="1200" b="0" i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• Mandate </a:t>
            </a:r>
            <a:r>
              <a:rPr lang="en-US" sz="1200" b="1" i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signed commits</a:t>
            </a:r>
            <a:r>
              <a:rPr lang="en-US" sz="1200" b="0" i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to verify authorship.</a:t>
            </a:r>
            <a:endParaRPr lang="en-US" sz="120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04813" marR="0">
              <a:lnSpc>
                <a:spcPct val="100000"/>
              </a:lnSpc>
              <a:spcBef>
                <a:spcPts val="900"/>
              </a:spcBef>
            </a:pPr>
            <a:r>
              <a:rPr lang="en-US" sz="1200" b="0" i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•Discourage direct commits to main branches, always review first!</a:t>
            </a:r>
            <a:endParaRPr lang="en-US" sz="120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endParaRPr lang="en-US" sz="1200"/>
          </a:p>
        </p:txBody>
      </p:sp>
      <p:pic>
        <p:nvPicPr>
          <p:cNvPr id="5" name="Picture 4" descr="Stack of files">
            <a:extLst>
              <a:ext uri="{FF2B5EF4-FFF2-40B4-BE49-F238E27FC236}">
                <a16:creationId xmlns:a16="http://schemas.microsoft.com/office/drawing/2014/main" id="{480EC527-E828-49F8-6E1F-C23F59A7F7C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510" r="17440" b="-2"/>
          <a:stretch/>
        </p:blipFill>
        <p:spPr>
          <a:xfrm>
            <a:off x="-1" y="-2"/>
            <a:ext cx="6374929" cy="685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4804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807A95-5DE3-380C-A60A-25D849E882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8582" y="858983"/>
            <a:ext cx="3968783" cy="2021378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100"/>
              <a:t>Spotting Problems Before its too late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8D75D-0041-8CBD-BBC8-C2A8D26A6F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88582" y="3282696"/>
            <a:ext cx="3968783" cy="2957383"/>
          </a:xfrm>
        </p:spPr>
        <p:txBody>
          <a:bodyPr anchor="ctr">
            <a:normAutofit/>
          </a:bodyPr>
          <a:lstStyle/>
          <a:p>
            <a:pPr marL="0" marR="0">
              <a:lnSpc>
                <a:spcPct val="100000"/>
              </a:lnSpc>
            </a:pPr>
            <a:r>
              <a:rPr lang="en-US" sz="1500" b="0" i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Security is easier when you catch issues early. Tools like GitHub </a:t>
            </a:r>
            <a:r>
              <a:rPr lang="en-US" sz="1500" b="0" i="0" err="1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Dependabot</a:t>
            </a:r>
            <a:r>
              <a:rPr lang="en-US" sz="1500" b="0" i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and static analysis scanners can:</a:t>
            </a:r>
            <a:endParaRPr lang="en-US" sz="150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3825" marR="0" indent="-123825">
              <a:lnSpc>
                <a:spcPct val="100000"/>
              </a:lnSpc>
              <a:spcBef>
                <a:spcPts val="900"/>
              </a:spcBef>
            </a:pPr>
            <a:r>
              <a:rPr lang="en-US" sz="150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1500" b="0" i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• Find vulnerabilities in dependencies.</a:t>
            </a:r>
            <a:endParaRPr lang="en-US" sz="150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3825" marR="0" indent="-123825">
              <a:lnSpc>
                <a:spcPct val="100000"/>
              </a:lnSpc>
              <a:spcBef>
                <a:spcPts val="900"/>
              </a:spcBef>
            </a:pPr>
            <a:r>
              <a:rPr lang="en-US" sz="150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1500" b="0" i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•</a:t>
            </a:r>
            <a:r>
              <a:rPr lang="en-US" sz="1500" b="0" i="0"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b="0" i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Highlight risky coding patterns.</a:t>
            </a:r>
            <a:endParaRPr lang="en-US" sz="150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3825" marR="0" indent="-123825">
              <a:lnSpc>
                <a:spcPct val="100000"/>
              </a:lnSpc>
              <a:spcBef>
                <a:spcPts val="900"/>
              </a:spcBef>
            </a:pPr>
            <a:r>
              <a:rPr lang="en-US" sz="150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1500" b="0" i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•</a:t>
            </a:r>
            <a:r>
              <a:rPr lang="en-US" sz="1500" b="0" i="0"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b="0" i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Give you a chance to fix problems before they hit production.</a:t>
            </a:r>
            <a:endParaRPr lang="en-US" sz="150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0000"/>
              </a:lnSpc>
            </a:pPr>
            <a:r>
              <a:rPr lang="en-US" sz="1500" b="0" i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Automation is key, let the tools do the heavy-duty work so the team can focus on building.</a:t>
            </a:r>
            <a:endParaRPr lang="en-US" sz="150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endParaRPr lang="en-US" sz="1500"/>
          </a:p>
        </p:txBody>
      </p:sp>
      <p:pic>
        <p:nvPicPr>
          <p:cNvPr id="5" name="Picture 4" descr="Flat lay top view of robot deviating from group">
            <a:extLst>
              <a:ext uri="{FF2B5EF4-FFF2-40B4-BE49-F238E27FC236}">
                <a16:creationId xmlns:a16="http://schemas.microsoft.com/office/drawing/2014/main" id="{85B01864-A710-671D-BFFA-4B05384A726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434" r="3610"/>
          <a:stretch/>
        </p:blipFill>
        <p:spPr>
          <a:xfrm>
            <a:off x="-1" y="-2"/>
            <a:ext cx="6374929" cy="685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4830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36755-B68E-94A8-AB24-E8CA7ECA4B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8582" y="858983"/>
            <a:ext cx="3968783" cy="2021378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Build a Secure Collaboration Culture	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803DD4-9465-C73B-1A79-A60C1328B0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88582" y="3282696"/>
            <a:ext cx="3968783" cy="2957383"/>
          </a:xfrm>
        </p:spPr>
        <p:txBody>
          <a:bodyPr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500">
                <a:latin typeface="Aptos" panose="020B0004020202020204" pitchFamily="34" charset="0"/>
              </a:rPr>
              <a:t>Security is not only the tools that we use but also how teams work together towards that goal.</a:t>
            </a:r>
          </a:p>
          <a:p>
            <a:pPr marL="123825" marR="0" indent="-123825">
              <a:lnSpc>
                <a:spcPct val="100000"/>
              </a:lnSpc>
              <a:spcBef>
                <a:spcPts val="900"/>
              </a:spcBef>
            </a:pPr>
            <a:r>
              <a:rPr lang="en-US" sz="1500" b="0" i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• Educate developers on secure coding practices.</a:t>
            </a:r>
            <a:endParaRPr lang="en-US" sz="150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3825" marR="0" indent="-123825">
              <a:lnSpc>
                <a:spcPct val="100000"/>
              </a:lnSpc>
              <a:spcBef>
                <a:spcPts val="900"/>
              </a:spcBef>
            </a:pPr>
            <a:r>
              <a:rPr lang="en-US" sz="1500" b="0" i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• Make code reviews mandatory—more eyes mean fewer bugs and risks.</a:t>
            </a:r>
            <a:endParaRPr lang="en-US" sz="150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3825" marR="0" indent="-123825">
              <a:lnSpc>
                <a:spcPct val="100000"/>
              </a:lnSpc>
              <a:spcBef>
                <a:spcPts val="900"/>
              </a:spcBef>
            </a:pPr>
            <a:r>
              <a:rPr lang="en-US" sz="1500" b="0" i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•</a:t>
            </a:r>
            <a:r>
              <a:rPr lang="en-US" sz="150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1500" b="0" i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Use encrypted communication channels to share repository details safely.</a:t>
            </a:r>
            <a:endParaRPr lang="en-US" sz="150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0000"/>
              </a:lnSpc>
            </a:pPr>
            <a:r>
              <a:rPr lang="en-US" sz="150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00000"/>
              </a:lnSpc>
            </a:pPr>
            <a:endParaRPr lang="en-US" sz="1500"/>
          </a:p>
        </p:txBody>
      </p:sp>
      <p:pic>
        <p:nvPicPr>
          <p:cNvPr id="5" name="Picture 4" descr="Team sitting at table">
            <a:extLst>
              <a:ext uri="{FF2B5EF4-FFF2-40B4-BE49-F238E27FC236}">
                <a16:creationId xmlns:a16="http://schemas.microsoft.com/office/drawing/2014/main" id="{BD295824-9AB2-D28F-E75C-F93FE047FBB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108" r="21843" b="-2"/>
          <a:stretch/>
        </p:blipFill>
        <p:spPr>
          <a:xfrm>
            <a:off x="-1" y="-2"/>
            <a:ext cx="6374929" cy="685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57956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AC7E6-8AC4-8E80-8947-9D6B9DC0D2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8582" y="858983"/>
            <a:ext cx="3968783" cy="2021378"/>
          </a:xfrm>
        </p:spPr>
        <p:txBody>
          <a:bodyPr>
            <a:normAutofit/>
          </a:bodyPr>
          <a:lstStyle/>
          <a:p>
            <a:r>
              <a:rPr lang="en-US" sz="4800">
                <a:latin typeface="Aptos" panose="020B0004020202020204" pitchFamily="34" charset="0"/>
              </a:rPr>
              <a:t>Monitoring and Auditing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E4A8EE-96BF-A292-80A4-78D54839D5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88582" y="3282696"/>
            <a:ext cx="3968783" cy="2957383"/>
          </a:xfrm>
        </p:spPr>
        <p:txBody>
          <a:bodyPr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900">
                <a:latin typeface="Aptos" panose="020B0004020202020204" pitchFamily="34" charset="0"/>
              </a:rPr>
              <a:t>Part of Security is always staying alert. Regularly monitoring can help:</a:t>
            </a:r>
          </a:p>
          <a:p>
            <a:pPr marL="123825" marR="0" indent="-123825">
              <a:lnSpc>
                <a:spcPct val="100000"/>
              </a:lnSpc>
              <a:spcBef>
                <a:spcPts val="900"/>
              </a:spcBef>
            </a:pPr>
            <a:r>
              <a:rPr lang="en-US" sz="1900" b="0" i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• Identify unusual activity before it becomes a problem.</a:t>
            </a:r>
            <a:endParaRPr lang="en-US" sz="190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3825" marR="0" indent="-123825">
              <a:lnSpc>
                <a:spcPct val="100000"/>
              </a:lnSpc>
              <a:spcBef>
                <a:spcPts val="900"/>
              </a:spcBef>
            </a:pPr>
            <a:r>
              <a:rPr lang="en-US" sz="1900" b="0" i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• Highlight potential vulnerabilities or misconfigurations.</a:t>
            </a:r>
            <a:endParaRPr lang="en-US" sz="190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3825" marR="0" indent="-123825">
              <a:lnSpc>
                <a:spcPct val="100000"/>
              </a:lnSpc>
              <a:spcBef>
                <a:spcPts val="900"/>
              </a:spcBef>
            </a:pPr>
            <a:r>
              <a:rPr lang="en-US" sz="1900" b="0" i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•</a:t>
            </a:r>
            <a:r>
              <a:rPr lang="en-US" sz="190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1900" b="0" i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Provide an audit trail to help investigate issues.</a:t>
            </a:r>
            <a:endParaRPr lang="en-US" sz="190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endParaRPr lang="en-US" sz="1900"/>
          </a:p>
        </p:txBody>
      </p:sp>
      <p:pic>
        <p:nvPicPr>
          <p:cNvPr id="5" name="Picture 4" descr="Magnifying glass showing decling performance">
            <a:extLst>
              <a:ext uri="{FF2B5EF4-FFF2-40B4-BE49-F238E27FC236}">
                <a16:creationId xmlns:a16="http://schemas.microsoft.com/office/drawing/2014/main" id="{7211486F-E9DD-C585-1739-BA5D16BFA7A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694" r="34257" b="-2"/>
          <a:stretch/>
        </p:blipFill>
        <p:spPr>
          <a:xfrm>
            <a:off x="-1" y="-2"/>
            <a:ext cx="6374929" cy="685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750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3AC16-5C7C-5EE3-75ED-1E6857829F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8582" y="858983"/>
            <a:ext cx="3968783" cy="2021378"/>
          </a:xfrm>
        </p:spPr>
        <p:txBody>
          <a:bodyPr>
            <a:normAutofit/>
          </a:bodyPr>
          <a:lstStyle/>
          <a:p>
            <a:r>
              <a:rPr lang="en-US" sz="4800">
                <a:latin typeface="Aptos" panose="020B0004020202020204" pitchFamily="34" charset="0"/>
              </a:rPr>
              <a:t>Preparing for the Worst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82AEA-291E-7491-B321-3920F76F72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88582" y="3282696"/>
            <a:ext cx="3968783" cy="2957383"/>
          </a:xfrm>
        </p:spPr>
        <p:txBody>
          <a:bodyPr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500">
                <a:latin typeface="Aptos" panose="020B0004020202020204" pitchFamily="34" charset="0"/>
              </a:rPr>
              <a:t>Murphy’s law says: </a:t>
            </a:r>
            <a:r>
              <a:rPr lang="en-US" sz="1500" b="0" i="0" u="none" strike="noStrike">
                <a:effectLst/>
                <a:latin typeface="Aptos" panose="020B0004020202020204" pitchFamily="34" charset="0"/>
              </a:rPr>
              <a:t> "Anything that can go wrong will go wrong.”</a:t>
            </a:r>
          </a:p>
          <a:p>
            <a:pPr>
              <a:lnSpc>
                <a:spcPct val="100000"/>
              </a:lnSpc>
            </a:pPr>
            <a:r>
              <a:rPr lang="en-US" sz="1500">
                <a:latin typeface="Aptos" panose="020B0004020202020204" pitchFamily="34" charset="0"/>
              </a:rPr>
              <a:t>Even with the best plan things can go wrong, that is why backups are essential.</a:t>
            </a:r>
          </a:p>
          <a:p>
            <a:pPr marL="123825" marR="0" indent="-123825">
              <a:lnSpc>
                <a:spcPct val="100000"/>
              </a:lnSpc>
              <a:spcBef>
                <a:spcPts val="900"/>
              </a:spcBef>
            </a:pPr>
            <a:r>
              <a:rPr lang="en-US" sz="150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1500" b="0" i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•</a:t>
            </a:r>
            <a:r>
              <a:rPr lang="en-US" sz="1500" b="0" i="0"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b="0" i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Regularly back up your repositories and test your recovery process.</a:t>
            </a:r>
            <a:endParaRPr lang="en-US" sz="150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3825" marR="0" indent="-123825">
              <a:lnSpc>
                <a:spcPct val="100000"/>
              </a:lnSpc>
              <a:spcBef>
                <a:spcPts val="900"/>
              </a:spcBef>
            </a:pPr>
            <a:r>
              <a:rPr lang="en-US" sz="150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1500" b="0" i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•</a:t>
            </a:r>
            <a:r>
              <a:rPr lang="en-US" sz="1500" b="0" i="0"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b="0" i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Keep backups in secure, offsite locations to protect against data loss or ransomware.</a:t>
            </a:r>
            <a:endParaRPr lang="en-US" sz="150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3825" marR="0" indent="-123825">
              <a:lnSpc>
                <a:spcPct val="100000"/>
              </a:lnSpc>
              <a:spcBef>
                <a:spcPts val="900"/>
              </a:spcBef>
            </a:pPr>
            <a:r>
              <a:rPr lang="en-US" sz="150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1500" b="0" i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•</a:t>
            </a:r>
            <a:r>
              <a:rPr lang="en-US" sz="1500" b="0" i="0"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b="0" i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Make recovery easy so downtime is minimal.</a:t>
            </a:r>
            <a:endParaRPr lang="en-US" sz="150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endParaRPr lang="en-US" sz="1500"/>
          </a:p>
        </p:txBody>
      </p:sp>
      <p:pic>
        <p:nvPicPr>
          <p:cNvPr id="5" name="Picture 4" descr="Illuminated server room panel">
            <a:extLst>
              <a:ext uri="{FF2B5EF4-FFF2-40B4-BE49-F238E27FC236}">
                <a16:creationId xmlns:a16="http://schemas.microsoft.com/office/drawing/2014/main" id="{5849CFDA-E584-6A5F-AB9F-F35278E4743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3726" r="24225" b="-2"/>
          <a:stretch/>
        </p:blipFill>
        <p:spPr>
          <a:xfrm>
            <a:off x="-1" y="-2"/>
            <a:ext cx="6374929" cy="685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8199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Slide Background">
            <a:extLst>
              <a:ext uri="{FF2B5EF4-FFF2-40B4-BE49-F238E27FC236}">
                <a16:creationId xmlns:a16="http://schemas.microsoft.com/office/drawing/2014/main" id="{3ECBE1F1-D69B-4AFA-ABD5-8E41720E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lose-up of stacked books">
            <a:extLst>
              <a:ext uri="{FF2B5EF4-FFF2-40B4-BE49-F238E27FC236}">
                <a16:creationId xmlns:a16="http://schemas.microsoft.com/office/drawing/2014/main" id="{57885C1E-B9AA-2E07-FBC8-C860CB6996A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0254"/>
          <a:stretch/>
        </p:blipFill>
        <p:spPr>
          <a:xfrm>
            <a:off x="20" y="-2"/>
            <a:ext cx="4845848" cy="6858002"/>
          </a:xfrm>
          <a:prstGeom prst="rect">
            <a:avLst/>
          </a:prstGeom>
        </p:spPr>
      </p:pic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603A6265-E10C-4B85-9C20-E75FCAF9C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4750" y="-2"/>
            <a:ext cx="7347249" cy="3239337"/>
          </a:xfrm>
          <a:prstGeom prst="rect">
            <a:avLst/>
          </a:prstGeom>
          <a:ln>
            <a:noFill/>
          </a:ln>
          <a:effectLst>
            <a:outerShdw blurRad="139700" dist="88900" dir="5460000" sx="97000" sy="97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3BBAF6-98AD-3FA9-41D2-DA6B82731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6552" y="858982"/>
            <a:ext cx="4369757" cy="2129878"/>
          </a:xfrm>
        </p:spPr>
        <p:txBody>
          <a:bodyPr>
            <a:normAutofit/>
          </a:bodyPr>
          <a:lstStyle/>
          <a:p>
            <a:r>
              <a:rPr lang="en-US" dirty="0">
                <a:latin typeface="Aptos" panose="020B0004020202020204" pitchFamily="34" charset="0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E00C63-D7A3-1630-4D54-DB5F20A3DA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06552" y="3467499"/>
            <a:ext cx="5012796" cy="2544416"/>
          </a:xfrm>
        </p:spPr>
        <p:txBody>
          <a:bodyPr>
            <a:normAutofit/>
          </a:bodyPr>
          <a:lstStyle/>
          <a:p>
            <a:pPr marL="0" marR="0">
              <a:lnSpc>
                <a:spcPct val="100000"/>
              </a:lnSpc>
            </a:pPr>
            <a:r>
              <a:rPr lang="en-US" sz="1500" b="0" i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Securing shared source code repositories isn’t just a technical task—it’s a team effort.</a:t>
            </a:r>
            <a:endParaRPr lang="en-US" sz="1500" dirty="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5875" marR="0" indent="-15875">
              <a:lnSpc>
                <a:spcPct val="100000"/>
              </a:lnSpc>
              <a:spcBef>
                <a:spcPts val="900"/>
              </a:spcBef>
            </a:pPr>
            <a:r>
              <a:rPr lang="en-US" sz="150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1500" b="0" i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•</a:t>
            </a:r>
            <a:r>
              <a:rPr lang="en-US" sz="1500" b="0" i="0" dirty="0"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b="1" i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Restrict access</a:t>
            </a:r>
            <a:r>
              <a:rPr lang="en-US" sz="1500" b="0" i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to only what’s necessary.</a:t>
            </a:r>
            <a:endParaRPr lang="en-US" sz="1500" dirty="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5875" marR="0">
              <a:lnSpc>
                <a:spcPct val="100000"/>
              </a:lnSpc>
              <a:spcBef>
                <a:spcPts val="900"/>
              </a:spcBef>
            </a:pPr>
            <a:r>
              <a:rPr lang="en-US" sz="1500" b="0" i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•</a:t>
            </a:r>
            <a:r>
              <a:rPr lang="en-US" sz="1500" b="0" i="0" dirty="0"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b="1" i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Automate checks</a:t>
            </a:r>
            <a:r>
              <a:rPr lang="en-US" sz="1500" b="0" i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for vulnerabilities and misconfigurations.</a:t>
            </a:r>
            <a:endParaRPr lang="en-US" sz="1500" dirty="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5875" marR="0" indent="-15875">
              <a:lnSpc>
                <a:spcPct val="100000"/>
              </a:lnSpc>
              <a:spcBef>
                <a:spcPts val="900"/>
              </a:spcBef>
            </a:pPr>
            <a:r>
              <a:rPr lang="en-US" sz="150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1500" b="0" i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•</a:t>
            </a:r>
            <a:r>
              <a:rPr lang="en-US" sz="1500" b="1" i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Monitor activity</a:t>
            </a:r>
            <a:r>
              <a:rPr lang="en-US" sz="1500" b="0" i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to spot issues early.</a:t>
            </a:r>
            <a:endParaRPr lang="en-US" sz="1500" dirty="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5875" marR="0" indent="-15875">
              <a:lnSpc>
                <a:spcPct val="100000"/>
              </a:lnSpc>
              <a:spcBef>
                <a:spcPts val="900"/>
              </a:spcBef>
            </a:pPr>
            <a:r>
              <a:rPr lang="en-US" sz="150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1500" b="0" i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•</a:t>
            </a:r>
            <a:r>
              <a:rPr lang="en-US" sz="1500" b="1" i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Back up everything</a:t>
            </a:r>
            <a:r>
              <a:rPr lang="en-US" sz="1500" b="0" i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to ensure quick recovery.</a:t>
            </a:r>
            <a:endParaRPr lang="en-US" sz="1500" dirty="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0000"/>
              </a:lnSpc>
            </a:pPr>
            <a:r>
              <a:rPr lang="en-US" sz="150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00000"/>
              </a:lnSpc>
            </a:pPr>
            <a:endParaRPr lang="en-US" sz="1500" dirty="0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61FF92BA-874E-408A-BFAD-416A7FFE5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4384679"/>
      </p:ext>
    </p:extLst>
  </p:cSld>
  <p:clrMapOvr>
    <a:masterClrMapping/>
  </p:clrMapOvr>
</p:sld>
</file>

<file path=ppt/theme/theme1.xml><?xml version="1.0" encoding="utf-8"?>
<a:theme xmlns:a="http://schemas.openxmlformats.org/drawingml/2006/main" name="BevelVTI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ustom 53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velVTI" id="{C9E5F598-602B-46C1-AA16-073CEB959654}" vid="{2AE1FD39-65AD-4D34-93E9-C7019D0ECBA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Madison</Template>
  <TotalTime>80</TotalTime>
  <Words>603</Words>
  <Application>Microsoft Macintosh PowerPoint</Application>
  <PresentationFormat>Widescreen</PresentationFormat>
  <Paragraphs>61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Aptos</vt:lpstr>
      <vt:lpstr>Arial</vt:lpstr>
      <vt:lpstr>Bierstadt</vt:lpstr>
      <vt:lpstr>Open Sans</vt:lpstr>
      <vt:lpstr>BevelVTI</vt:lpstr>
      <vt:lpstr>Emmanuel Diaz CSD380 Module 11.2 Assignment Prof. Adam Bailey </vt:lpstr>
      <vt:lpstr>Securing Code Repositories: Why it matters?</vt:lpstr>
      <vt:lpstr>Managing Access: Who needs it?</vt:lpstr>
      <vt:lpstr>Setting up Security with Repositories</vt:lpstr>
      <vt:lpstr>Spotting Problems Before its too late</vt:lpstr>
      <vt:lpstr>Build a Secure Collaboration Culture </vt:lpstr>
      <vt:lpstr>Monitoring and Auditing </vt:lpstr>
      <vt:lpstr>Preparing for the Worst</vt:lpstr>
      <vt:lpstr>Conclusion</vt:lpstr>
      <vt:lpstr>Sources: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Emmanuel Diaz</dc:creator>
  <cp:lastModifiedBy>Emmanuel Diaz</cp:lastModifiedBy>
  <cp:revision>2</cp:revision>
  <dcterms:created xsi:type="dcterms:W3CDTF">2024-12-15T12:06:35Z</dcterms:created>
  <dcterms:modified xsi:type="dcterms:W3CDTF">2024-12-15T13:27:21Z</dcterms:modified>
</cp:coreProperties>
</file>

<file path=docProps/thumbnail.jpeg>
</file>